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71" r:id="rId4"/>
    <p:sldId id="275" r:id="rId5"/>
    <p:sldId id="266" r:id="rId6"/>
    <p:sldId id="267" r:id="rId7"/>
    <p:sldId id="265" r:id="rId8"/>
    <p:sldId id="259" r:id="rId9"/>
    <p:sldId id="264" r:id="rId10"/>
    <p:sldId id="260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99"/>
    <a:srgbClr val="FF0066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/>
    <p:restoredTop sz="91385"/>
  </p:normalViewPr>
  <p:slideViewPr>
    <p:cSldViewPr showGuides="1">
      <p:cViewPr varScale="1">
        <p:scale>
          <a:sx n="67" d="100"/>
          <a:sy n="6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F663B9-A5F6-4C6D-8313-CB0BB94867B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  <a:ea typeface="Arial" panose="020B0604020202020204" pitchFamily="34" charset="0"/>
              </a:rPr>
            </a:fld>
            <a:endParaRPr lang="en-US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GIF"/><Relationship Id="rId8" Type="http://schemas.openxmlformats.org/officeDocument/2006/relationships/image" Target="../media/image25.GIF"/><Relationship Id="rId7" Type="http://schemas.openxmlformats.org/officeDocument/2006/relationships/image" Target="../media/image24.GIF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19.wav"/><Relationship Id="rId11" Type="http://schemas.openxmlformats.org/officeDocument/2006/relationships/image" Target="../media/image28.GIF"/><Relationship Id="rId10" Type="http://schemas.openxmlformats.org/officeDocument/2006/relationships/image" Target="../media/image27.GIF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4.xml"/><Relationship Id="rId7" Type="http://schemas.openxmlformats.org/officeDocument/2006/relationships/audio" Target="../media/audio6.wav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6.wav"/><Relationship Id="rId8" Type="http://schemas.openxmlformats.org/officeDocument/2006/relationships/audio" Target="../media/audio15.wav"/><Relationship Id="rId7" Type="http://schemas.openxmlformats.org/officeDocument/2006/relationships/audio" Target="../media/audio14.wav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7.wav"/><Relationship Id="rId1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36865" descr="blumen-pflanzen14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2514600"/>
            <a:ext cx="2970213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36866" descr="!PC8_C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17827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36867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04950" cy="150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3686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64425" y="230188"/>
            <a:ext cx="1504950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3686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5425" y="5354638"/>
            <a:ext cx="1504950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36870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538788"/>
            <a:ext cx="1755775" cy="1319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Picture 36871" descr="!PC8_C2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971800"/>
            <a:ext cx="17827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36873" descr="hello_bird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09600"/>
            <a:ext cx="2095500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75" name="Group 36874"/>
          <p:cNvGrpSpPr/>
          <p:nvPr/>
        </p:nvGrpSpPr>
        <p:grpSpPr>
          <a:xfrm>
            <a:off x="0" y="0"/>
            <a:ext cx="9144000" cy="7010400"/>
            <a:chOff x="0" y="0"/>
            <a:chExt cx="5760" cy="4333"/>
          </a:xfrm>
        </p:grpSpPr>
        <p:pic>
          <p:nvPicPr>
            <p:cNvPr id="36876" name="Picture 36875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7" name="Picture 36876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8" name="Picture 36877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9" name="Picture 36878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6880" name="Rectangles 36879"/>
          <p:cNvSpPr/>
          <p:nvPr/>
        </p:nvSpPr>
        <p:spPr>
          <a:xfrm>
            <a:off x="1752600" y="762000"/>
            <a:ext cx="5410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5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Good afternoon.</a:t>
            </a:r>
            <a:endParaRPr lang="en-US" sz="360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2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4363" y="3822700"/>
            <a:ext cx="6969125" cy="1892300"/>
          </a:xfrm>
        </p:spPr>
        <p:txBody>
          <a:bodyPr vert="horz" wrap="square" lIns="91440" tIns="45720" rIns="91440" bIns="45720" numCol="1" anchor="t" anchorCtr="0" compatLnSpc="1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/>
            <a:endParaRPr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29699" name="Picture 4" descr="k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Rectangles 29699"/>
          <p:cNvSpPr/>
          <p:nvPr/>
        </p:nvSpPr>
        <p:spPr>
          <a:xfrm rot="-10800000" flipH="1" flipV="1">
            <a:off x="1143000" y="1371600"/>
            <a:ext cx="6934200" cy="2667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074469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6600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VNI-Thufap2" charset="0"/>
                <a:ea typeface="VNI-Thufap2" charset="0"/>
              </a:rPr>
              <a:t>Homework</a:t>
            </a:r>
            <a:endParaRPr lang="en-US" sz="3600">
              <a:ln w="9525" cap="flat" cmpd="sng">
                <a:solidFill>
                  <a:srgbClr val="66003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VNI-Thufap2" charset="0"/>
              <a:ea typeface="VNI-Thufap2" charset="0"/>
            </a:endParaRPr>
          </a:p>
        </p:txBody>
      </p:sp>
      <p:sp>
        <p:nvSpPr>
          <p:cNvPr id="29702" name="Text Box 29701"/>
          <p:cNvSpPr txBox="1"/>
          <p:nvPr/>
        </p:nvSpPr>
        <p:spPr>
          <a:xfrm>
            <a:off x="1828800" y="2971800"/>
            <a:ext cx="73152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- Practice  A5 again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Learn by heart  the subjects.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Do exercises A3,4,5,6 in workbook.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Prepare A6 (page 44. )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35841" descr="Copy of KHUNG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 Box 35842"/>
          <p:cNvSpPr txBox="1"/>
          <p:nvPr/>
        </p:nvSpPr>
        <p:spPr>
          <a:xfrm>
            <a:off x="2347913" y="2211388"/>
            <a:ext cx="339883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endParaRPr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pic>
        <p:nvPicPr>
          <p:cNvPr id="35844" name="Picture 35843" descr="button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35844" descr="button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0"/>
            <a:ext cx="4248150" cy="70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35845" descr="button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35846" descr="button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50" y="4737100"/>
            <a:ext cx="2438400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Rectangles 35847"/>
          <p:cNvSpPr/>
          <p:nvPr/>
        </p:nvSpPr>
        <p:spPr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endParaRPr sz="4400" b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5849" name="Rectangles 35848"/>
          <p:cNvSpPr/>
          <p:nvPr/>
        </p:nvSpPr>
        <p:spPr>
          <a:xfrm>
            <a:off x="2667000" y="3125788"/>
            <a:ext cx="30797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endParaRPr sz="3600" b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5850" name="Picture 35849" descr="tough_guy_drumming_h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505200"/>
            <a:ext cx="2254250" cy="266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35850" descr="gypsy_woman_guitar_si_a_h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913" y="2516188"/>
            <a:ext cx="1385887" cy="194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2" name="Picture 35851" descr="bassist_lights_h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430588"/>
            <a:ext cx="1547813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Picture 35852" descr="Bemu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649788"/>
            <a:ext cx="205740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Picture 35853" descr="Bemu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649788"/>
            <a:ext cx="205740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Picture 35854" descr="Orange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4419600"/>
            <a:ext cx="1752600" cy="2058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6" name="Picture 35855" descr="A5-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4192588"/>
            <a:ext cx="2427288" cy="236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7" name="Rectangles 35856"/>
          <p:cNvSpPr/>
          <p:nvPr/>
        </p:nvSpPr>
        <p:spPr>
          <a:xfrm>
            <a:off x="1295400" y="609600"/>
            <a:ext cx="6248400" cy="4114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010847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THANK YOU FOR ATTENTION!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35858" name="Rectangles 35857"/>
          <p:cNvSpPr/>
          <p:nvPr/>
        </p:nvSpPr>
        <p:spPr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.VnArial" charset="0"/>
                <a:ea typeface=".VnArial" charset="0"/>
              </a:rPr>
              <a:t>the end</a:t>
            </a:r>
            <a:endParaRPr lang="en-US" sz="3600" b="1">
              <a:solidFill>
                <a:srgbClr val="800080"/>
              </a:soli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  <p:sp>
        <p:nvSpPr>
          <p:cNvPr id="35859" name="Rectangles 35858"/>
          <p:cNvSpPr>
            <a:spLocks noTextEdit="1"/>
          </p:cNvSpPr>
          <p:nvPr/>
        </p:nvSpPr>
        <p:spPr>
          <a:xfrm rot="5400000">
            <a:off x="6442075" y="3090863"/>
            <a:ext cx="3459163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.VnArial" charset="0"/>
                <a:ea typeface=".VnArial" charset="0"/>
              </a:rPr>
              <a:t>GOOD BYE!</a:t>
            </a:r>
            <a:endParaRPr lang="en-US" sz="3600" b="1">
              <a:solidFill>
                <a:srgbClr val="FF00FF"/>
              </a:soli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</p:spTree>
  </p:cSld>
  <p:clrMapOvr>
    <a:masterClrMapping/>
  </p:clrMapOvr>
  <p:transition>
    <p:sndAc>
      <p:stSnd>
        <p:snd r:embed="rId12" name="Eternal-Fla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Group 33793"/>
          <p:cNvGrpSpPr/>
          <p:nvPr/>
        </p:nvGrpSpPr>
        <p:grpSpPr>
          <a:xfrm>
            <a:off x="457200" y="1524000"/>
            <a:ext cx="1905000" cy="1828800"/>
            <a:chOff x="288" y="288"/>
            <a:chExt cx="1200" cy="1152"/>
          </a:xfrm>
        </p:grpSpPr>
        <p:sp>
          <p:nvSpPr>
            <p:cNvPr id="33795" name="Oval 33794"/>
            <p:cNvSpPr/>
            <p:nvPr/>
          </p:nvSpPr>
          <p:spPr>
            <a:xfrm>
              <a:off x="288" y="288"/>
              <a:ext cx="1200" cy="1152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thinThick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p>
              <a:endParaRPr lang="en-US"/>
            </a:p>
          </p:txBody>
        </p:sp>
        <p:sp>
          <p:nvSpPr>
            <p:cNvPr id="33796" name="Rectangles 33795"/>
            <p:cNvSpPr/>
            <p:nvPr/>
          </p:nvSpPr>
          <p:spPr>
            <a:xfrm>
              <a:off x="870" y="345"/>
              <a:ext cx="48" cy="96"/>
            </a:xfrm>
            <a:prstGeom prst="rect">
              <a:avLst/>
            </a:prstGeom>
            <a:solidFill>
              <a:srgbClr val="990033"/>
            </a:solidFill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797" name="Rectangles 33796"/>
            <p:cNvSpPr/>
            <p:nvPr/>
          </p:nvSpPr>
          <p:spPr>
            <a:xfrm>
              <a:off x="882" y="1302"/>
              <a:ext cx="48" cy="96"/>
            </a:xfrm>
            <a:prstGeom prst="rect">
              <a:avLst/>
            </a:prstGeom>
            <a:solidFill>
              <a:srgbClr val="990033"/>
            </a:solidFill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798" name="Rectangles 33797"/>
            <p:cNvSpPr/>
            <p:nvPr/>
          </p:nvSpPr>
          <p:spPr>
            <a:xfrm rot="5400000">
              <a:off x="336" y="834"/>
              <a:ext cx="48" cy="96"/>
            </a:xfrm>
            <a:prstGeom prst="rect">
              <a:avLst/>
            </a:prstGeom>
            <a:solidFill>
              <a:srgbClr val="990033"/>
            </a:solidFill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799" name="Rectangles 33798"/>
            <p:cNvSpPr/>
            <p:nvPr/>
          </p:nvSpPr>
          <p:spPr>
            <a:xfrm rot="5400000">
              <a:off x="1365" y="840"/>
              <a:ext cx="48" cy="96"/>
            </a:xfrm>
            <a:prstGeom prst="rect">
              <a:avLst/>
            </a:prstGeom>
            <a:solidFill>
              <a:srgbClr val="990033"/>
            </a:solidFill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0" name="Oval 33799"/>
            <p:cNvSpPr/>
            <p:nvPr/>
          </p:nvSpPr>
          <p:spPr>
            <a:xfrm>
              <a:off x="576" y="43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1" name="Oval 33800"/>
            <p:cNvSpPr/>
            <p:nvPr/>
          </p:nvSpPr>
          <p:spPr>
            <a:xfrm>
              <a:off x="393" y="64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2" name="Oval 33801"/>
            <p:cNvSpPr/>
            <p:nvPr/>
          </p:nvSpPr>
          <p:spPr>
            <a:xfrm>
              <a:off x="1149" y="423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3" name="Oval 33802"/>
            <p:cNvSpPr/>
            <p:nvPr/>
          </p:nvSpPr>
          <p:spPr>
            <a:xfrm>
              <a:off x="1353" y="64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4" name="Oval 33803"/>
            <p:cNvSpPr/>
            <p:nvPr/>
          </p:nvSpPr>
          <p:spPr>
            <a:xfrm>
              <a:off x="1305" y="1095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5" name="Oval 33804"/>
            <p:cNvSpPr/>
            <p:nvPr/>
          </p:nvSpPr>
          <p:spPr>
            <a:xfrm>
              <a:off x="1122" y="1275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6" name="Oval 33805"/>
            <p:cNvSpPr/>
            <p:nvPr/>
          </p:nvSpPr>
          <p:spPr>
            <a:xfrm>
              <a:off x="588" y="1266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7" name="Oval 33806"/>
            <p:cNvSpPr/>
            <p:nvPr/>
          </p:nvSpPr>
          <p:spPr>
            <a:xfrm>
              <a:off x="396" y="1083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8" name="Right Arrow 33807"/>
            <p:cNvSpPr/>
            <p:nvPr/>
          </p:nvSpPr>
          <p:spPr>
            <a:xfrm rot="7463721">
              <a:off x="622" y="1028"/>
              <a:ext cx="336" cy="62"/>
            </a:xfrm>
            <a:prstGeom prst="rightArrow">
              <a:avLst>
                <a:gd name="adj1" fmla="val 50000"/>
                <a:gd name="adj2" fmla="val 135483"/>
              </a:avLst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09" name="Right Arrow 33808"/>
            <p:cNvSpPr/>
            <p:nvPr/>
          </p:nvSpPr>
          <p:spPr>
            <a:xfrm rot="16200000">
              <a:off x="672" y="624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0000"/>
            </a:solidFill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0" name="Oval 33809"/>
            <p:cNvSpPr/>
            <p:nvPr/>
          </p:nvSpPr>
          <p:spPr>
            <a:xfrm>
              <a:off x="834" y="825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811" name="Group 33810"/>
          <p:cNvGrpSpPr/>
          <p:nvPr/>
        </p:nvGrpSpPr>
        <p:grpSpPr>
          <a:xfrm>
            <a:off x="3543300" y="1524000"/>
            <a:ext cx="1905000" cy="1828800"/>
            <a:chOff x="2256" y="288"/>
            <a:chExt cx="1200" cy="1152"/>
          </a:xfrm>
        </p:grpSpPr>
        <p:sp>
          <p:nvSpPr>
            <p:cNvPr id="33812" name="Oval 33811"/>
            <p:cNvSpPr/>
            <p:nvPr/>
          </p:nvSpPr>
          <p:spPr>
            <a:xfrm>
              <a:off x="2256" y="288"/>
              <a:ext cx="1200" cy="1152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thinThick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p>
              <a:endParaRPr lang="en-US"/>
            </a:p>
          </p:txBody>
        </p:sp>
        <p:sp>
          <p:nvSpPr>
            <p:cNvPr id="33813" name="Rectangles 33812"/>
            <p:cNvSpPr/>
            <p:nvPr/>
          </p:nvSpPr>
          <p:spPr>
            <a:xfrm>
              <a:off x="2838" y="345"/>
              <a:ext cx="48" cy="96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4" name="Rectangles 33813"/>
            <p:cNvSpPr/>
            <p:nvPr/>
          </p:nvSpPr>
          <p:spPr>
            <a:xfrm>
              <a:off x="2850" y="1302"/>
              <a:ext cx="48" cy="96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5" name="Rectangles 33814"/>
            <p:cNvSpPr/>
            <p:nvPr/>
          </p:nvSpPr>
          <p:spPr>
            <a:xfrm rot="5400000">
              <a:off x="2304" y="834"/>
              <a:ext cx="48" cy="96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6" name="Rectangles 33815"/>
            <p:cNvSpPr/>
            <p:nvPr/>
          </p:nvSpPr>
          <p:spPr>
            <a:xfrm rot="5400000">
              <a:off x="3333" y="840"/>
              <a:ext cx="48" cy="96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7" name="Oval 33816"/>
            <p:cNvSpPr/>
            <p:nvPr/>
          </p:nvSpPr>
          <p:spPr>
            <a:xfrm>
              <a:off x="2544" y="43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8" name="Oval 33817"/>
            <p:cNvSpPr/>
            <p:nvPr/>
          </p:nvSpPr>
          <p:spPr>
            <a:xfrm>
              <a:off x="2361" y="64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19" name="Oval 33818"/>
            <p:cNvSpPr/>
            <p:nvPr/>
          </p:nvSpPr>
          <p:spPr>
            <a:xfrm>
              <a:off x="3117" y="423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0" name="Oval 33819"/>
            <p:cNvSpPr/>
            <p:nvPr/>
          </p:nvSpPr>
          <p:spPr>
            <a:xfrm>
              <a:off x="3321" y="64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1" name="Oval 33820"/>
            <p:cNvSpPr/>
            <p:nvPr/>
          </p:nvSpPr>
          <p:spPr>
            <a:xfrm>
              <a:off x="3273" y="1095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2" name="Oval 33821"/>
            <p:cNvSpPr/>
            <p:nvPr/>
          </p:nvSpPr>
          <p:spPr>
            <a:xfrm>
              <a:off x="3090" y="1275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3" name="Oval 33822"/>
            <p:cNvSpPr/>
            <p:nvPr/>
          </p:nvSpPr>
          <p:spPr>
            <a:xfrm>
              <a:off x="2556" y="1266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4" name="Oval 33823"/>
            <p:cNvSpPr/>
            <p:nvPr/>
          </p:nvSpPr>
          <p:spPr>
            <a:xfrm>
              <a:off x="2364" y="1083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5" name="Right Arrow 33824"/>
            <p:cNvSpPr/>
            <p:nvPr/>
          </p:nvSpPr>
          <p:spPr>
            <a:xfrm rot="1728849">
              <a:off x="2862" y="939"/>
              <a:ext cx="336" cy="62"/>
            </a:xfrm>
            <a:prstGeom prst="rightArrow">
              <a:avLst>
                <a:gd name="adj1" fmla="val 50000"/>
                <a:gd name="adj2" fmla="val 135483"/>
              </a:avLst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6" name="Right Arrow 33825"/>
            <p:cNvSpPr/>
            <p:nvPr/>
          </p:nvSpPr>
          <p:spPr>
            <a:xfrm>
              <a:off x="2892" y="855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0000"/>
            </a:solidFill>
            <a:ln w="9525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27" name="Oval 33826"/>
            <p:cNvSpPr/>
            <p:nvPr/>
          </p:nvSpPr>
          <p:spPr>
            <a:xfrm>
              <a:off x="2832" y="825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828" name="Group 33827"/>
          <p:cNvGrpSpPr/>
          <p:nvPr/>
        </p:nvGrpSpPr>
        <p:grpSpPr>
          <a:xfrm>
            <a:off x="6629400" y="1524000"/>
            <a:ext cx="1905000" cy="1828800"/>
            <a:chOff x="4224" y="288"/>
            <a:chExt cx="1200" cy="1152"/>
          </a:xfrm>
        </p:grpSpPr>
        <p:sp>
          <p:nvSpPr>
            <p:cNvPr id="33829" name="Oval 33828"/>
            <p:cNvSpPr/>
            <p:nvPr/>
          </p:nvSpPr>
          <p:spPr>
            <a:xfrm>
              <a:off x="4224" y="288"/>
              <a:ext cx="1200" cy="1152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thinThick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/>
            <a:p>
              <a:endParaRPr lang="en-US"/>
            </a:p>
          </p:txBody>
        </p:sp>
        <p:sp>
          <p:nvSpPr>
            <p:cNvPr id="33830" name="Rectangles 33829"/>
            <p:cNvSpPr/>
            <p:nvPr/>
          </p:nvSpPr>
          <p:spPr>
            <a:xfrm>
              <a:off x="4806" y="345"/>
              <a:ext cx="48" cy="96"/>
            </a:xfrm>
            <a:prstGeom prst="rect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1" name="Rectangles 33830"/>
            <p:cNvSpPr/>
            <p:nvPr/>
          </p:nvSpPr>
          <p:spPr>
            <a:xfrm>
              <a:off x="4818" y="1302"/>
              <a:ext cx="48" cy="96"/>
            </a:xfrm>
            <a:prstGeom prst="rect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2" name="Rectangles 33831"/>
            <p:cNvSpPr/>
            <p:nvPr/>
          </p:nvSpPr>
          <p:spPr>
            <a:xfrm rot="5400000">
              <a:off x="4272" y="834"/>
              <a:ext cx="48" cy="96"/>
            </a:xfrm>
            <a:prstGeom prst="rect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3" name="Rectangles 33832"/>
            <p:cNvSpPr/>
            <p:nvPr/>
          </p:nvSpPr>
          <p:spPr>
            <a:xfrm rot="5400000">
              <a:off x="5301" y="840"/>
              <a:ext cx="48" cy="96"/>
            </a:xfrm>
            <a:prstGeom prst="rect">
              <a:avLst/>
            </a:prstGeom>
            <a:solidFill>
              <a:srgbClr val="A5002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4" name="Oval 33833"/>
            <p:cNvSpPr/>
            <p:nvPr/>
          </p:nvSpPr>
          <p:spPr>
            <a:xfrm>
              <a:off x="4512" y="43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5" name="Oval 33834"/>
            <p:cNvSpPr/>
            <p:nvPr/>
          </p:nvSpPr>
          <p:spPr>
            <a:xfrm>
              <a:off x="4329" y="64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6" name="Oval 33835"/>
            <p:cNvSpPr/>
            <p:nvPr/>
          </p:nvSpPr>
          <p:spPr>
            <a:xfrm>
              <a:off x="5085" y="423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7" name="Oval 33836"/>
            <p:cNvSpPr/>
            <p:nvPr/>
          </p:nvSpPr>
          <p:spPr>
            <a:xfrm>
              <a:off x="5289" y="642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8" name="Oval 33837"/>
            <p:cNvSpPr/>
            <p:nvPr/>
          </p:nvSpPr>
          <p:spPr>
            <a:xfrm>
              <a:off x="5241" y="1095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39" name="Oval 33838"/>
            <p:cNvSpPr/>
            <p:nvPr/>
          </p:nvSpPr>
          <p:spPr>
            <a:xfrm>
              <a:off x="5058" y="1275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40" name="Oval 33839"/>
            <p:cNvSpPr/>
            <p:nvPr/>
          </p:nvSpPr>
          <p:spPr>
            <a:xfrm>
              <a:off x="4524" y="1266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41" name="Oval 33840"/>
            <p:cNvSpPr/>
            <p:nvPr/>
          </p:nvSpPr>
          <p:spPr>
            <a:xfrm>
              <a:off x="4332" y="1083"/>
              <a:ext cx="48" cy="48"/>
            </a:xfrm>
            <a:prstGeom prst="ellipse">
              <a:avLst/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42" name="Right Arrow 33841"/>
            <p:cNvSpPr/>
            <p:nvPr/>
          </p:nvSpPr>
          <p:spPr>
            <a:xfrm rot="3986140">
              <a:off x="4714" y="1026"/>
              <a:ext cx="336" cy="62"/>
            </a:xfrm>
            <a:prstGeom prst="rightArrow">
              <a:avLst>
                <a:gd name="adj1" fmla="val 50000"/>
                <a:gd name="adj2" fmla="val 135483"/>
              </a:avLst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43" name="Right Arrow 33842"/>
            <p:cNvSpPr/>
            <p:nvPr/>
          </p:nvSpPr>
          <p:spPr>
            <a:xfrm rot="3366312">
              <a:off x="4716" y="1053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44" name="Oval 33843"/>
            <p:cNvSpPr/>
            <p:nvPr/>
          </p:nvSpPr>
          <p:spPr>
            <a:xfrm>
              <a:off x="4779" y="855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845" name="Group 33844"/>
          <p:cNvGrpSpPr/>
          <p:nvPr/>
        </p:nvGrpSpPr>
        <p:grpSpPr>
          <a:xfrm>
            <a:off x="609600" y="4038600"/>
            <a:ext cx="1905000" cy="1828800"/>
            <a:chOff x="384" y="2208"/>
            <a:chExt cx="1200" cy="1152"/>
          </a:xfrm>
        </p:grpSpPr>
        <p:grpSp>
          <p:nvGrpSpPr>
            <p:cNvPr id="33846" name="Group 33845"/>
            <p:cNvGrpSpPr/>
            <p:nvPr/>
          </p:nvGrpSpPr>
          <p:grpSpPr>
            <a:xfrm>
              <a:off x="384" y="2208"/>
              <a:ext cx="1200" cy="1152"/>
              <a:chOff x="384" y="2208"/>
              <a:chExt cx="1200" cy="1152"/>
            </a:xfrm>
          </p:grpSpPr>
          <p:sp>
            <p:nvSpPr>
              <p:cNvPr id="33847" name="Oval 33846"/>
              <p:cNvSpPr/>
              <p:nvPr/>
            </p:nvSpPr>
            <p:spPr>
              <a:xfrm>
                <a:off x="384" y="2208"/>
                <a:ext cx="1200" cy="1152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 cap="flat" cmpd="thinThick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chemeClr val="bg2"/>
                </a:outerShdw>
              </a:effectLst>
            </p:spPr>
            <p:txBody>
              <a:bodyPr/>
              <a:p>
                <a:endParaRPr lang="en-US"/>
              </a:p>
            </p:txBody>
          </p:sp>
          <p:sp>
            <p:nvSpPr>
              <p:cNvPr id="33848" name="Rectangles 33847"/>
              <p:cNvSpPr/>
              <p:nvPr/>
            </p:nvSpPr>
            <p:spPr>
              <a:xfrm>
                <a:off x="966" y="2265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49" name="Rectangles 33848"/>
              <p:cNvSpPr/>
              <p:nvPr/>
            </p:nvSpPr>
            <p:spPr>
              <a:xfrm>
                <a:off x="978" y="3222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0" name="Rectangles 33849"/>
              <p:cNvSpPr/>
              <p:nvPr/>
            </p:nvSpPr>
            <p:spPr>
              <a:xfrm rot="5400000">
                <a:off x="432" y="2754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1" name="Rectangles 33850"/>
              <p:cNvSpPr/>
              <p:nvPr/>
            </p:nvSpPr>
            <p:spPr>
              <a:xfrm rot="5400000">
                <a:off x="1461" y="2760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2" name="Oval 33851"/>
              <p:cNvSpPr/>
              <p:nvPr/>
            </p:nvSpPr>
            <p:spPr>
              <a:xfrm>
                <a:off x="672" y="235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3" name="Oval 33852"/>
              <p:cNvSpPr/>
              <p:nvPr/>
            </p:nvSpPr>
            <p:spPr>
              <a:xfrm>
                <a:off x="489" y="256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4" name="Oval 33853"/>
              <p:cNvSpPr/>
              <p:nvPr/>
            </p:nvSpPr>
            <p:spPr>
              <a:xfrm>
                <a:off x="1245" y="2343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5" name="Oval 33854"/>
              <p:cNvSpPr/>
              <p:nvPr/>
            </p:nvSpPr>
            <p:spPr>
              <a:xfrm>
                <a:off x="1449" y="256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6" name="Oval 33855"/>
              <p:cNvSpPr/>
              <p:nvPr/>
            </p:nvSpPr>
            <p:spPr>
              <a:xfrm>
                <a:off x="1401" y="3015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7" name="Oval 33856"/>
              <p:cNvSpPr/>
              <p:nvPr/>
            </p:nvSpPr>
            <p:spPr>
              <a:xfrm>
                <a:off x="1218" y="3195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8" name="Oval 33857"/>
              <p:cNvSpPr/>
              <p:nvPr/>
            </p:nvSpPr>
            <p:spPr>
              <a:xfrm>
                <a:off x="684" y="3186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59" name="Oval 33858"/>
              <p:cNvSpPr/>
              <p:nvPr/>
            </p:nvSpPr>
            <p:spPr>
              <a:xfrm>
                <a:off x="492" y="3003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3860" name="Right Arrow 33859"/>
            <p:cNvSpPr/>
            <p:nvPr/>
          </p:nvSpPr>
          <p:spPr>
            <a:xfrm rot="8489628">
              <a:off x="667" y="2903"/>
              <a:ext cx="336" cy="62"/>
            </a:xfrm>
            <a:prstGeom prst="rightArrow">
              <a:avLst>
                <a:gd name="adj1" fmla="val 50000"/>
                <a:gd name="adj2" fmla="val 135483"/>
              </a:avLst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61" name="Right Arrow 33860"/>
            <p:cNvSpPr/>
            <p:nvPr/>
          </p:nvSpPr>
          <p:spPr>
            <a:xfrm rot="5400000">
              <a:off x="777" y="2967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62" name="Oval 33861"/>
            <p:cNvSpPr/>
            <p:nvPr/>
          </p:nvSpPr>
          <p:spPr>
            <a:xfrm>
              <a:off x="933" y="2736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863" name="Group 33862"/>
          <p:cNvGrpSpPr/>
          <p:nvPr/>
        </p:nvGrpSpPr>
        <p:grpSpPr>
          <a:xfrm>
            <a:off x="3505200" y="4191000"/>
            <a:ext cx="1905000" cy="1828800"/>
            <a:chOff x="2256" y="2208"/>
            <a:chExt cx="1200" cy="1152"/>
          </a:xfrm>
        </p:grpSpPr>
        <p:grpSp>
          <p:nvGrpSpPr>
            <p:cNvPr id="33864" name="Group 33863"/>
            <p:cNvGrpSpPr/>
            <p:nvPr/>
          </p:nvGrpSpPr>
          <p:grpSpPr>
            <a:xfrm>
              <a:off x="2256" y="2208"/>
              <a:ext cx="1200" cy="1152"/>
              <a:chOff x="384" y="2208"/>
              <a:chExt cx="1200" cy="1152"/>
            </a:xfrm>
          </p:grpSpPr>
          <p:sp>
            <p:nvSpPr>
              <p:cNvPr id="33865" name="Oval 33864"/>
              <p:cNvSpPr/>
              <p:nvPr/>
            </p:nvSpPr>
            <p:spPr>
              <a:xfrm>
                <a:off x="384" y="2208"/>
                <a:ext cx="1200" cy="1152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 cap="flat" cmpd="thinThick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chemeClr val="bg2"/>
                </a:outerShdw>
              </a:effectLst>
            </p:spPr>
            <p:txBody>
              <a:bodyPr/>
              <a:p>
                <a:endParaRPr lang="en-US"/>
              </a:p>
            </p:txBody>
          </p:sp>
          <p:sp>
            <p:nvSpPr>
              <p:cNvPr id="33866" name="Rectangles 33865"/>
              <p:cNvSpPr/>
              <p:nvPr/>
            </p:nvSpPr>
            <p:spPr>
              <a:xfrm>
                <a:off x="966" y="2265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67" name="Rectangles 33866"/>
              <p:cNvSpPr/>
              <p:nvPr/>
            </p:nvSpPr>
            <p:spPr>
              <a:xfrm>
                <a:off x="978" y="3222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68" name="Rectangles 33867"/>
              <p:cNvSpPr/>
              <p:nvPr/>
            </p:nvSpPr>
            <p:spPr>
              <a:xfrm rot="5400000">
                <a:off x="432" y="2754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69" name="Rectangles 33868"/>
              <p:cNvSpPr/>
              <p:nvPr/>
            </p:nvSpPr>
            <p:spPr>
              <a:xfrm rot="5400000">
                <a:off x="1461" y="2760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0" name="Oval 33869"/>
              <p:cNvSpPr/>
              <p:nvPr/>
            </p:nvSpPr>
            <p:spPr>
              <a:xfrm>
                <a:off x="672" y="235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1" name="Oval 33870"/>
              <p:cNvSpPr/>
              <p:nvPr/>
            </p:nvSpPr>
            <p:spPr>
              <a:xfrm>
                <a:off x="489" y="256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2" name="Oval 33871"/>
              <p:cNvSpPr/>
              <p:nvPr/>
            </p:nvSpPr>
            <p:spPr>
              <a:xfrm>
                <a:off x="1245" y="2343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3" name="Oval 33872"/>
              <p:cNvSpPr/>
              <p:nvPr/>
            </p:nvSpPr>
            <p:spPr>
              <a:xfrm>
                <a:off x="1449" y="256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4" name="Oval 33873"/>
              <p:cNvSpPr/>
              <p:nvPr/>
            </p:nvSpPr>
            <p:spPr>
              <a:xfrm>
                <a:off x="1401" y="3015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5" name="Oval 33874"/>
              <p:cNvSpPr/>
              <p:nvPr/>
            </p:nvSpPr>
            <p:spPr>
              <a:xfrm>
                <a:off x="1218" y="3195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6" name="Oval 33875"/>
              <p:cNvSpPr/>
              <p:nvPr/>
            </p:nvSpPr>
            <p:spPr>
              <a:xfrm>
                <a:off x="684" y="3186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77" name="Oval 33876"/>
              <p:cNvSpPr/>
              <p:nvPr/>
            </p:nvSpPr>
            <p:spPr>
              <a:xfrm>
                <a:off x="492" y="3003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3878" name="Right Arrow 33877"/>
            <p:cNvSpPr/>
            <p:nvPr/>
          </p:nvSpPr>
          <p:spPr>
            <a:xfrm rot="11619678">
              <a:off x="2496" y="2697"/>
              <a:ext cx="336" cy="62"/>
            </a:xfrm>
            <a:prstGeom prst="rightArrow">
              <a:avLst>
                <a:gd name="adj1" fmla="val 50000"/>
                <a:gd name="adj2" fmla="val 135483"/>
              </a:avLst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79" name="Right Arrow 33878"/>
            <p:cNvSpPr/>
            <p:nvPr/>
          </p:nvSpPr>
          <p:spPr>
            <a:xfrm rot="9233252">
              <a:off x="2406" y="2892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80" name="Oval 33879"/>
            <p:cNvSpPr/>
            <p:nvPr/>
          </p:nvSpPr>
          <p:spPr>
            <a:xfrm>
              <a:off x="2805" y="2736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881" name="Group 33880"/>
          <p:cNvGrpSpPr/>
          <p:nvPr/>
        </p:nvGrpSpPr>
        <p:grpSpPr>
          <a:xfrm>
            <a:off x="6629400" y="4038600"/>
            <a:ext cx="1905000" cy="1828800"/>
            <a:chOff x="4176" y="2256"/>
            <a:chExt cx="1200" cy="1152"/>
          </a:xfrm>
        </p:grpSpPr>
        <p:grpSp>
          <p:nvGrpSpPr>
            <p:cNvPr id="33882" name="Group 33881"/>
            <p:cNvGrpSpPr/>
            <p:nvPr/>
          </p:nvGrpSpPr>
          <p:grpSpPr>
            <a:xfrm>
              <a:off x="4176" y="2256"/>
              <a:ext cx="1200" cy="1152"/>
              <a:chOff x="384" y="2208"/>
              <a:chExt cx="1200" cy="1152"/>
            </a:xfrm>
          </p:grpSpPr>
          <p:sp>
            <p:nvSpPr>
              <p:cNvPr id="33883" name="Oval 33882"/>
              <p:cNvSpPr/>
              <p:nvPr/>
            </p:nvSpPr>
            <p:spPr>
              <a:xfrm>
                <a:off x="384" y="2208"/>
                <a:ext cx="1200" cy="1152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 cap="flat" cmpd="thinThick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5921" dir="2699999" algn="ctr" rotWithShape="0">
                  <a:schemeClr val="bg2"/>
                </a:outerShdw>
              </a:effectLst>
            </p:spPr>
            <p:txBody>
              <a:bodyPr/>
              <a:p>
                <a:endParaRPr lang="en-US"/>
              </a:p>
            </p:txBody>
          </p:sp>
          <p:sp>
            <p:nvSpPr>
              <p:cNvPr id="33884" name="Rectangles 33883"/>
              <p:cNvSpPr/>
              <p:nvPr/>
            </p:nvSpPr>
            <p:spPr>
              <a:xfrm>
                <a:off x="966" y="2265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85" name="Rectangles 33884"/>
              <p:cNvSpPr/>
              <p:nvPr/>
            </p:nvSpPr>
            <p:spPr>
              <a:xfrm>
                <a:off x="978" y="3222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86" name="Rectangles 33885"/>
              <p:cNvSpPr/>
              <p:nvPr/>
            </p:nvSpPr>
            <p:spPr>
              <a:xfrm rot="5400000">
                <a:off x="432" y="2754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87" name="Rectangles 33886"/>
              <p:cNvSpPr/>
              <p:nvPr/>
            </p:nvSpPr>
            <p:spPr>
              <a:xfrm rot="5400000">
                <a:off x="1461" y="2760"/>
                <a:ext cx="48" cy="96"/>
              </a:xfrm>
              <a:prstGeom prst="rect">
                <a:avLst/>
              </a:prstGeom>
              <a:solidFill>
                <a:srgbClr val="CC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88" name="Oval 33887"/>
              <p:cNvSpPr/>
              <p:nvPr/>
            </p:nvSpPr>
            <p:spPr>
              <a:xfrm>
                <a:off x="672" y="235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89" name="Oval 33888"/>
              <p:cNvSpPr/>
              <p:nvPr/>
            </p:nvSpPr>
            <p:spPr>
              <a:xfrm>
                <a:off x="489" y="256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90" name="Oval 33889"/>
              <p:cNvSpPr/>
              <p:nvPr/>
            </p:nvSpPr>
            <p:spPr>
              <a:xfrm>
                <a:off x="1245" y="2343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91" name="Oval 33890"/>
              <p:cNvSpPr/>
              <p:nvPr/>
            </p:nvSpPr>
            <p:spPr>
              <a:xfrm>
                <a:off x="1449" y="2562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92" name="Oval 33891"/>
              <p:cNvSpPr/>
              <p:nvPr/>
            </p:nvSpPr>
            <p:spPr>
              <a:xfrm>
                <a:off x="1401" y="3015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93" name="Oval 33892"/>
              <p:cNvSpPr/>
              <p:nvPr/>
            </p:nvSpPr>
            <p:spPr>
              <a:xfrm>
                <a:off x="1218" y="3195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94" name="Oval 33893"/>
              <p:cNvSpPr/>
              <p:nvPr/>
            </p:nvSpPr>
            <p:spPr>
              <a:xfrm>
                <a:off x="684" y="3186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3895" name="Oval 33894"/>
              <p:cNvSpPr/>
              <p:nvPr/>
            </p:nvSpPr>
            <p:spPr>
              <a:xfrm>
                <a:off x="492" y="3003"/>
                <a:ext cx="48" cy="48"/>
              </a:xfrm>
              <a:prstGeom prst="ellipse">
                <a:avLst/>
              </a:prstGeom>
              <a:solidFill>
                <a:srgbClr val="0000CC"/>
              </a:solidFill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3896" name="Right Arrow 33895"/>
            <p:cNvSpPr/>
            <p:nvPr/>
          </p:nvSpPr>
          <p:spPr>
            <a:xfrm rot="-23360630">
              <a:off x="4800" y="2688"/>
              <a:ext cx="336" cy="62"/>
            </a:xfrm>
            <a:prstGeom prst="rightArrow">
              <a:avLst>
                <a:gd name="adj1" fmla="val 50000"/>
                <a:gd name="adj2" fmla="val 135483"/>
              </a:avLst>
            </a:prstGeom>
            <a:solidFill>
              <a:srgbClr val="0000CC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97" name="Right Arrow 33896"/>
            <p:cNvSpPr/>
            <p:nvPr/>
          </p:nvSpPr>
          <p:spPr>
            <a:xfrm rot="10800000">
              <a:off x="4302" y="2823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33898" name="Oval 33897"/>
            <p:cNvSpPr/>
            <p:nvPr/>
          </p:nvSpPr>
          <p:spPr>
            <a:xfrm>
              <a:off x="4725" y="278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33899" name="T1">
            <a:hlinkClick r:id="" action="ppaction://media"/>
          </p:cNvPr>
          <p:cNvPicPr>
            <a:picLocks noRot="1" noChangeAspect="1"/>
          </p:cNvPicPr>
          <p:nvPr>
            <a:wavAudioFile r:embed="rId1" name="T1"/>
          </p:nvPr>
        </p:nvPicPr>
        <p:blipFill>
          <a:blip r:embed="rId2"/>
          <a:stretch>
            <a:fillRect/>
          </a:stretch>
        </p:blipFill>
        <p:spPr>
          <a:xfrm>
            <a:off x="304800" y="3048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900" name="T2">
            <a:hlinkClick r:id="" action="ppaction://media"/>
          </p:cNvPr>
          <p:cNvPicPr>
            <a:picLocks noRot="1" noChangeAspect="1"/>
          </p:cNvPicPr>
          <p:nvPr>
            <a:wavAudioFile r:embed="rId3" name="T2"/>
          </p:nvPr>
        </p:nvPicPr>
        <p:blipFill>
          <a:blip r:embed="rId2"/>
          <a:stretch>
            <a:fillRect/>
          </a:stretch>
        </p:blipFill>
        <p:spPr>
          <a:xfrm>
            <a:off x="3505200" y="3048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901" name="T3">
            <a:hlinkClick r:id="" action="ppaction://media"/>
          </p:cNvPr>
          <p:cNvPicPr>
            <a:picLocks noRot="1" noChangeAspect="1"/>
          </p:cNvPicPr>
          <p:nvPr>
            <a:wavAudioFile r:embed="rId4" name="T3"/>
          </p:nvPr>
        </p:nvPicPr>
        <p:blipFill>
          <a:blip r:embed="rId2"/>
          <a:stretch>
            <a:fillRect/>
          </a:stretch>
        </p:blipFill>
        <p:spPr>
          <a:xfrm>
            <a:off x="6553200" y="3048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902" name="T4">
            <a:hlinkClick r:id="" action="ppaction://media"/>
          </p:cNvPr>
          <p:cNvPicPr>
            <a:picLocks noRot="1" noChangeAspect="1"/>
          </p:cNvPicPr>
          <p:nvPr>
            <a:wavAudioFile r:embed="rId5" name="T4"/>
          </p:nvPr>
        </p:nvPicPr>
        <p:blipFill>
          <a:blip r:embed="rId2"/>
          <a:stretch>
            <a:fillRect/>
          </a:stretch>
        </p:blipFill>
        <p:spPr>
          <a:xfrm>
            <a:off x="609600" y="5715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903" name="T5">
            <a:hlinkClick r:id="" action="ppaction://media"/>
          </p:cNvPr>
          <p:cNvPicPr>
            <a:picLocks noRot="1" noChangeAspect="1"/>
          </p:cNvPicPr>
          <p:nvPr>
            <a:wavAudioFile r:embed="rId6" name="T5"/>
          </p:nvPr>
        </p:nvPicPr>
        <p:blipFill>
          <a:blip r:embed="rId2"/>
          <a:stretch>
            <a:fillRect/>
          </a:stretch>
        </p:blipFill>
        <p:spPr>
          <a:xfrm>
            <a:off x="33528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904" name="T6">
            <a:hlinkClick r:id="" action="ppaction://media"/>
          </p:cNvPr>
          <p:cNvPicPr>
            <a:picLocks noRot="1" noChangeAspect="1"/>
          </p:cNvPicPr>
          <p:nvPr>
            <a:wavAudioFile r:embed="rId7" name="T6"/>
          </p:nvPr>
        </p:nvPicPr>
        <p:blipFill>
          <a:blip r:embed="rId2"/>
          <a:stretch>
            <a:fillRect/>
          </a:stretch>
        </p:blipFill>
        <p:spPr>
          <a:xfrm>
            <a:off x="66294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911" name="Text Box 33910"/>
          <p:cNvSpPr txBox="1"/>
          <p:nvPr/>
        </p:nvSpPr>
        <p:spPr>
          <a:xfrm>
            <a:off x="228600" y="457200"/>
            <a:ext cx="9525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Look at the clock. Ask and answer about the time</a:t>
            </a:r>
            <a:endParaRPr sz="3200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33912" name="Right Arrow 33911">
            <a:hlinkClick r:id="rId8" action="ppaction://hlinksldjump"/>
          </p:cNvPr>
          <p:cNvSpPr/>
          <p:nvPr/>
        </p:nvSpPr>
        <p:spPr>
          <a:xfrm>
            <a:off x="8534400" y="640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57200"/>
            <a:ext cx="2590800" cy="25908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7893" name="Group 37892"/>
          <p:cNvGrpSpPr/>
          <p:nvPr/>
        </p:nvGrpSpPr>
        <p:grpSpPr>
          <a:xfrm>
            <a:off x="6096000" y="533400"/>
            <a:ext cx="2644775" cy="2541588"/>
            <a:chOff x="96" y="2400"/>
            <a:chExt cx="1666" cy="1601"/>
          </a:xfrm>
        </p:grpSpPr>
        <p:pic>
          <p:nvPicPr>
            <p:cNvPr id="37894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400"/>
              <a:ext cx="1666" cy="1601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7895" name="Oval 37894"/>
            <p:cNvSpPr/>
            <p:nvPr/>
          </p:nvSpPr>
          <p:spPr>
            <a:xfrm>
              <a:off x="144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9.20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7896" name="Group 37895"/>
          <p:cNvGrpSpPr/>
          <p:nvPr/>
        </p:nvGrpSpPr>
        <p:grpSpPr>
          <a:xfrm>
            <a:off x="3124200" y="457200"/>
            <a:ext cx="2667000" cy="2590800"/>
            <a:chOff x="2640" y="2448"/>
            <a:chExt cx="1680" cy="1632"/>
          </a:xfrm>
        </p:grpSpPr>
        <p:pic>
          <p:nvPicPr>
            <p:cNvPr id="37897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" y="2448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7898" name="Oval 37897"/>
            <p:cNvSpPr/>
            <p:nvPr/>
          </p:nvSpPr>
          <p:spPr>
            <a:xfrm>
              <a:off x="2784" y="2448"/>
              <a:ext cx="528" cy="48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10.10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7899" name="Group 37898"/>
          <p:cNvGrpSpPr/>
          <p:nvPr/>
        </p:nvGrpSpPr>
        <p:grpSpPr>
          <a:xfrm>
            <a:off x="3124200" y="3581400"/>
            <a:ext cx="2667000" cy="2563813"/>
            <a:chOff x="240" y="2400"/>
            <a:chExt cx="1680" cy="1615"/>
          </a:xfrm>
        </p:grpSpPr>
        <p:pic>
          <p:nvPicPr>
            <p:cNvPr id="37900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" y="2400"/>
              <a:ext cx="1680" cy="1615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7901" name="Oval 37900"/>
            <p:cNvSpPr/>
            <p:nvPr/>
          </p:nvSpPr>
          <p:spPr>
            <a:xfrm>
              <a:off x="288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1.50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7902" name="Group 37901"/>
          <p:cNvGrpSpPr/>
          <p:nvPr/>
        </p:nvGrpSpPr>
        <p:grpSpPr>
          <a:xfrm>
            <a:off x="304800" y="3581400"/>
            <a:ext cx="2667000" cy="2590800"/>
            <a:chOff x="2064" y="2400"/>
            <a:chExt cx="1680" cy="1632"/>
          </a:xfrm>
        </p:grpSpPr>
        <p:pic>
          <p:nvPicPr>
            <p:cNvPr id="37903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4" y="2400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7904" name="Oval 37903"/>
            <p:cNvSpPr/>
            <p:nvPr/>
          </p:nvSpPr>
          <p:spPr>
            <a:xfrm>
              <a:off x="2112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3.30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7905" name="Group 37904"/>
          <p:cNvGrpSpPr/>
          <p:nvPr/>
        </p:nvGrpSpPr>
        <p:grpSpPr>
          <a:xfrm>
            <a:off x="6019800" y="3581400"/>
            <a:ext cx="2743200" cy="2590800"/>
            <a:chOff x="3840" y="2400"/>
            <a:chExt cx="1728" cy="1632"/>
          </a:xfrm>
        </p:grpSpPr>
        <p:pic>
          <p:nvPicPr>
            <p:cNvPr id="37906" name="Picture 379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0" y="2400"/>
              <a:ext cx="1728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7907" name="Oval 37906"/>
            <p:cNvSpPr/>
            <p:nvPr/>
          </p:nvSpPr>
          <p:spPr>
            <a:xfrm>
              <a:off x="3840" y="2400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2.40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7908" name="Text Box 37907"/>
          <p:cNvSpPr txBox="1"/>
          <p:nvPr/>
        </p:nvSpPr>
        <p:spPr>
          <a:xfrm>
            <a:off x="2209800" y="28575"/>
            <a:ext cx="480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Look at pictures and write subjects in 2’</a:t>
            </a:r>
            <a:endParaRPr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909" name="Text Box 37908"/>
          <p:cNvSpPr txBox="1"/>
          <p:nvPr/>
        </p:nvSpPr>
        <p:spPr>
          <a:xfrm>
            <a:off x="304800" y="31242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Physics</a:t>
            </a:r>
            <a:endParaRPr sz="2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910" name="Text Box 37909"/>
          <p:cNvSpPr txBox="1"/>
          <p:nvPr/>
        </p:nvSpPr>
        <p:spPr>
          <a:xfrm>
            <a:off x="3200400" y="31242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Geography</a:t>
            </a:r>
            <a:endParaRPr sz="2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911" name="Text Box 37910"/>
          <p:cNvSpPr txBox="1"/>
          <p:nvPr/>
        </p:nvSpPr>
        <p:spPr>
          <a:xfrm>
            <a:off x="6248400" y="31242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English</a:t>
            </a:r>
            <a:endParaRPr sz="2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912" name="Text Box 37911"/>
          <p:cNvSpPr txBox="1"/>
          <p:nvPr/>
        </p:nvSpPr>
        <p:spPr>
          <a:xfrm>
            <a:off x="457200" y="62484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Music</a:t>
            </a:r>
            <a:endParaRPr sz="2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913" name="Text Box 37912"/>
          <p:cNvSpPr txBox="1"/>
          <p:nvPr/>
        </p:nvSpPr>
        <p:spPr>
          <a:xfrm>
            <a:off x="3276600" y="62484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Math</a:t>
            </a:r>
            <a:endParaRPr sz="2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914" name="Text Box 37913"/>
          <p:cNvSpPr txBox="1"/>
          <p:nvPr/>
        </p:nvSpPr>
        <p:spPr>
          <a:xfrm>
            <a:off x="6324600" y="62484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Physical </a:t>
            </a:r>
            <a:r>
              <a:rPr sz="2000" b="1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Eduacation</a:t>
            </a:r>
            <a:endParaRPr sz="2000" b="1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/>
      <p:bldP spid="37910" grpId="0"/>
      <p:bldP spid="37911" grpId="0"/>
      <p:bldP spid="37912" grpId="0"/>
      <p:bldP spid="37913" grpId="0"/>
      <p:bldP spid="379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3000"/>
            <a:ext cx="2590800" cy="25908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8" name="Text Box 25607"/>
          <p:cNvSpPr txBox="1"/>
          <p:nvPr/>
        </p:nvSpPr>
        <p:spPr>
          <a:xfrm>
            <a:off x="0" y="5715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4. Look at the pictures. Ask and answer questions</a:t>
            </a:r>
            <a:endParaRPr sz="24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5609" name="Text Box 25608"/>
          <p:cNvSpPr txBox="1"/>
          <p:nvPr/>
        </p:nvSpPr>
        <p:spPr>
          <a:xfrm>
            <a:off x="2819400" y="1414463"/>
            <a:ext cx="6553200" cy="149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What is </a:t>
            </a:r>
            <a:r>
              <a:rPr sz="2000" b="1" u="sng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Lan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studying?</a:t>
            </a:r>
            <a:endParaRPr sz="20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sz="2000" b="1" u="sng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Lan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is studying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physics</a:t>
            </a:r>
            <a:endParaRPr sz="2000" b="1" u="sng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What time does </a:t>
            </a:r>
            <a:r>
              <a:rPr sz="2000" b="1" u="sng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Lan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have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her</a:t>
            </a:r>
            <a:r>
              <a:rPr sz="20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physics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class?</a:t>
            </a:r>
            <a:endParaRPr sz="20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She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has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her</a:t>
            </a:r>
            <a:r>
              <a:rPr sz="20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physics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class at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8.40</a:t>
            </a:r>
            <a:endParaRPr sz="2000" b="1" u="sng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5610" name="Oval 25609"/>
          <p:cNvSpPr/>
          <p:nvPr/>
        </p:nvSpPr>
        <p:spPr>
          <a:xfrm>
            <a:off x="152400" y="990600"/>
            <a:ext cx="762000" cy="685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8.40</a:t>
            </a:r>
            <a:endParaRPr sz="24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5615" name="Group 25614"/>
          <p:cNvGrpSpPr/>
          <p:nvPr/>
        </p:nvGrpSpPr>
        <p:grpSpPr>
          <a:xfrm>
            <a:off x="685800" y="3962400"/>
            <a:ext cx="2644775" cy="2541588"/>
            <a:chOff x="96" y="2400"/>
            <a:chExt cx="1666" cy="1601"/>
          </a:xfrm>
        </p:grpSpPr>
        <p:pic>
          <p:nvPicPr>
            <p:cNvPr id="25602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400"/>
              <a:ext cx="1666" cy="1601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11" name="Oval 25610"/>
            <p:cNvSpPr/>
            <p:nvPr/>
          </p:nvSpPr>
          <p:spPr>
            <a:xfrm>
              <a:off x="144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9.20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5613" name="Group 25612"/>
          <p:cNvGrpSpPr/>
          <p:nvPr/>
        </p:nvGrpSpPr>
        <p:grpSpPr>
          <a:xfrm>
            <a:off x="5638800" y="3886200"/>
            <a:ext cx="2667000" cy="2590800"/>
            <a:chOff x="2640" y="2448"/>
            <a:chExt cx="1680" cy="1632"/>
          </a:xfrm>
        </p:grpSpPr>
        <p:pic>
          <p:nvPicPr>
            <p:cNvPr id="25606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" y="2448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12" name="Oval 25611"/>
            <p:cNvSpPr/>
            <p:nvPr/>
          </p:nvSpPr>
          <p:spPr>
            <a:xfrm>
              <a:off x="2784" y="2448"/>
              <a:ext cx="528" cy="48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10.10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5616" name="Rectangles 25615" descr="Blue tissue paper"/>
          <p:cNvSpPr/>
          <p:nvPr/>
        </p:nvSpPr>
        <p:spPr>
          <a:xfrm>
            <a:off x="152400" y="0"/>
            <a:ext cx="8991600" cy="6096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800" b="1"/>
              <a:t>Unit 4: A4- A5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14400"/>
            <a:ext cx="2590800" cy="25908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78" name="Text Box 28677"/>
          <p:cNvSpPr txBox="1"/>
          <p:nvPr/>
        </p:nvSpPr>
        <p:spPr>
          <a:xfrm>
            <a:off x="381000" y="2286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4. Look at the pictures. Ask and answer questions</a:t>
            </a:r>
            <a:endParaRPr sz="24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8680" name="Oval 28679"/>
          <p:cNvSpPr/>
          <p:nvPr/>
        </p:nvSpPr>
        <p:spPr>
          <a:xfrm>
            <a:off x="152400" y="990600"/>
            <a:ext cx="762000" cy="685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8.40</a:t>
            </a:r>
            <a:endParaRPr sz="24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8690" name="Group 28689"/>
          <p:cNvGrpSpPr/>
          <p:nvPr/>
        </p:nvGrpSpPr>
        <p:grpSpPr>
          <a:xfrm>
            <a:off x="228600" y="3810000"/>
            <a:ext cx="2667000" cy="2563813"/>
            <a:chOff x="240" y="2400"/>
            <a:chExt cx="1680" cy="1615"/>
          </a:xfrm>
        </p:grpSpPr>
        <p:pic>
          <p:nvPicPr>
            <p:cNvPr id="28675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" y="2400"/>
              <a:ext cx="1680" cy="1615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8687" name="Oval 28686"/>
            <p:cNvSpPr/>
            <p:nvPr/>
          </p:nvSpPr>
          <p:spPr>
            <a:xfrm>
              <a:off x="288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1.50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8691" name="Group 28690"/>
          <p:cNvGrpSpPr/>
          <p:nvPr/>
        </p:nvGrpSpPr>
        <p:grpSpPr>
          <a:xfrm>
            <a:off x="3200400" y="3810000"/>
            <a:ext cx="2667000" cy="2590800"/>
            <a:chOff x="2064" y="2400"/>
            <a:chExt cx="1680" cy="1632"/>
          </a:xfrm>
        </p:grpSpPr>
        <p:pic>
          <p:nvPicPr>
            <p:cNvPr id="28676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4" y="2400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8688" name="Oval 28687"/>
            <p:cNvSpPr/>
            <p:nvPr/>
          </p:nvSpPr>
          <p:spPr>
            <a:xfrm>
              <a:off x="2112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3.30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8695" name="Group 28694"/>
          <p:cNvGrpSpPr/>
          <p:nvPr/>
        </p:nvGrpSpPr>
        <p:grpSpPr>
          <a:xfrm>
            <a:off x="6096000" y="3810000"/>
            <a:ext cx="2743200" cy="2590800"/>
            <a:chOff x="3840" y="2400"/>
            <a:chExt cx="1728" cy="1632"/>
          </a:xfrm>
        </p:grpSpPr>
        <p:pic>
          <p:nvPicPr>
            <p:cNvPr id="28694" name="Picture 286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0" y="2400"/>
              <a:ext cx="1728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8689" name="Oval 28688"/>
            <p:cNvSpPr/>
            <p:nvPr/>
          </p:nvSpPr>
          <p:spPr>
            <a:xfrm>
              <a:off x="3840" y="2400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2400" b="1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2.40</a:t>
              </a:r>
              <a:endParaRPr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8696" name="Text Box 28695"/>
          <p:cNvSpPr txBox="1"/>
          <p:nvPr/>
        </p:nvSpPr>
        <p:spPr>
          <a:xfrm>
            <a:off x="2819400" y="1557338"/>
            <a:ext cx="6553200" cy="149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What is </a:t>
            </a:r>
            <a:r>
              <a:rPr sz="2000" b="1" u="sng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Lan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studying?</a:t>
            </a:r>
            <a:endParaRPr sz="20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sz="2000" b="1" u="sng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Lan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is studying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physics</a:t>
            </a:r>
            <a:endParaRPr sz="2000" b="1" u="sng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What time does </a:t>
            </a:r>
            <a:r>
              <a:rPr sz="2000" b="1" u="sng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Lan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have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her</a:t>
            </a:r>
            <a:r>
              <a:rPr sz="20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physics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class?</a:t>
            </a:r>
            <a:endParaRPr sz="20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She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has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her</a:t>
            </a:r>
            <a:r>
              <a:rPr sz="20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physics</a:t>
            </a:r>
            <a:r>
              <a:rPr sz="20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class at </a:t>
            </a:r>
            <a:r>
              <a:rPr sz="2000" b="1" u="sng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8.40C</a:t>
            </a:r>
            <a:endParaRPr sz="2000" b="1" u="sng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Text Box 23554"/>
          <p:cNvSpPr txBox="1"/>
          <p:nvPr/>
        </p:nvSpPr>
        <p:spPr>
          <a:xfrm rot="10800000" flipV="1">
            <a:off x="2819400" y="228600"/>
            <a:ext cx="3733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u="sng">
                <a:solidFill>
                  <a:srgbClr val="FF000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NEW WORDS:</a:t>
            </a:r>
            <a:endParaRPr sz="3200" b="1">
              <a:solidFill>
                <a:srgbClr val="FF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23561" name="Text Box 23560"/>
          <p:cNvSpPr txBox="1"/>
          <p:nvPr/>
        </p:nvSpPr>
        <p:spPr>
          <a:xfrm rot="10800000" flipV="1">
            <a:off x="760413" y="1114425"/>
            <a:ext cx="2901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1. Technology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2" name="Text Box 23561"/>
          <p:cNvSpPr txBox="1"/>
          <p:nvPr/>
        </p:nvSpPr>
        <p:spPr>
          <a:xfrm rot="10800000" flipV="1">
            <a:off x="4724400" y="1066800"/>
            <a:ext cx="48021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kỹ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thuật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,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công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nghệ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3" name="Text Box 23562"/>
          <p:cNvSpPr txBox="1"/>
          <p:nvPr/>
        </p:nvSpPr>
        <p:spPr>
          <a:xfrm rot="10800000" flipV="1">
            <a:off x="758825" y="153035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2. Biology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4" name="Text Box 23563"/>
          <p:cNvSpPr txBox="1"/>
          <p:nvPr/>
        </p:nvSpPr>
        <p:spPr>
          <a:xfrm rot="10800000" flipV="1">
            <a:off x="758825" y="1944688"/>
            <a:ext cx="2286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3. Chemistry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5" name="Text Box 23564"/>
          <p:cNvSpPr txBox="1"/>
          <p:nvPr/>
        </p:nvSpPr>
        <p:spPr>
          <a:xfrm rot="10800000" flipV="1">
            <a:off x="760413" y="2360613"/>
            <a:ext cx="33623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4. Civic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6" name="Text Box 23565"/>
          <p:cNvSpPr txBox="1"/>
          <p:nvPr/>
        </p:nvSpPr>
        <p:spPr>
          <a:xfrm rot="10800000" flipV="1">
            <a:off x="760413" y="3306763"/>
            <a:ext cx="28971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5. Fine Arts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7" name="Text Box 23566"/>
          <p:cNvSpPr txBox="1"/>
          <p:nvPr/>
        </p:nvSpPr>
        <p:spPr>
          <a:xfrm rot="10800000" flipV="1">
            <a:off x="758825" y="3779838"/>
            <a:ext cx="3581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6. Elective Subject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68" name="Text Box 23567"/>
          <p:cNvSpPr txBox="1"/>
          <p:nvPr/>
        </p:nvSpPr>
        <p:spPr>
          <a:xfrm rot="10800000" flipV="1">
            <a:off x="758825" y="461010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8. assemble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0" name="Text Box 23569"/>
          <p:cNvSpPr txBox="1"/>
          <p:nvPr/>
        </p:nvSpPr>
        <p:spPr>
          <a:xfrm rot="10800000" flipV="1">
            <a:off x="762000" y="4194175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7. Science        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1" name="Text Box 23570"/>
          <p:cNvSpPr txBox="1"/>
          <p:nvPr/>
        </p:nvSpPr>
        <p:spPr>
          <a:xfrm rot="10800000" flipV="1">
            <a:off x="762000" y="5481638"/>
            <a:ext cx="3581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9. Class meeting</a:t>
            </a:r>
            <a:endParaRPr sz="3200" b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5" name="Text Box 23574"/>
          <p:cNvSpPr txBox="1"/>
          <p:nvPr/>
        </p:nvSpPr>
        <p:spPr>
          <a:xfrm rot="10800000" flipV="1">
            <a:off x="4719638" y="1484313"/>
            <a:ext cx="2286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sinh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6" name="Text Box 23575"/>
          <p:cNvSpPr txBox="1"/>
          <p:nvPr/>
        </p:nvSpPr>
        <p:spPr>
          <a:xfrm rot="10800000" flipV="1">
            <a:off x="4719638" y="1900238"/>
            <a:ext cx="2286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Hóa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7" name="Text Box 23576"/>
          <p:cNvSpPr txBox="1"/>
          <p:nvPr/>
        </p:nvSpPr>
        <p:spPr>
          <a:xfrm rot="10800000" flipV="1">
            <a:off x="4719638" y="2316163"/>
            <a:ext cx="41957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công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dân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8" name="Text Box 23577"/>
          <p:cNvSpPr txBox="1"/>
          <p:nvPr/>
        </p:nvSpPr>
        <p:spPr>
          <a:xfrm rot="10800000" flipV="1">
            <a:off x="4719638" y="3263900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Họa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79" name="Text Box 23578"/>
          <p:cNvSpPr txBox="1"/>
          <p:nvPr/>
        </p:nvSpPr>
        <p:spPr>
          <a:xfrm rot="10800000" flipV="1">
            <a:off x="4719638" y="3736975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tự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chọn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80" name="Text Box 23579"/>
          <p:cNvSpPr txBox="1"/>
          <p:nvPr/>
        </p:nvSpPr>
        <p:spPr>
          <a:xfrm rot="10800000" flipV="1">
            <a:off x="4719638" y="4152900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khoa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học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81" name="Text Box 23580"/>
          <p:cNvSpPr txBox="1"/>
          <p:nvPr/>
        </p:nvSpPr>
        <p:spPr>
          <a:xfrm rot="10800000" flipV="1">
            <a:off x="4719638" y="4568825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tập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hợp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82" name="Text Box 23581"/>
          <p:cNvSpPr txBox="1"/>
          <p:nvPr/>
        </p:nvSpPr>
        <p:spPr>
          <a:xfrm rot="10800000" flipV="1">
            <a:off x="4719638" y="5441950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Sinh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hoạt</a:t>
            </a:r>
            <a:r>
              <a:rPr sz="3200" b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lớp</a:t>
            </a:r>
            <a:endParaRPr sz="3200" b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599" name="Oval 23598"/>
          <p:cNvSpPr/>
          <p:nvPr/>
        </p:nvSpPr>
        <p:spPr>
          <a:xfrm>
            <a:off x="2286000" y="1219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0" name="Oval 23599"/>
          <p:cNvSpPr/>
          <p:nvPr/>
        </p:nvSpPr>
        <p:spPr>
          <a:xfrm>
            <a:off x="1600200" y="1600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1" name="Oval 23600"/>
          <p:cNvSpPr/>
          <p:nvPr/>
        </p:nvSpPr>
        <p:spPr>
          <a:xfrm>
            <a:off x="1752600" y="2057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3" name="Oval 23602"/>
          <p:cNvSpPr/>
          <p:nvPr/>
        </p:nvSpPr>
        <p:spPr>
          <a:xfrm>
            <a:off x="1447800" y="2438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4" name="Oval 23603"/>
          <p:cNvSpPr/>
          <p:nvPr/>
        </p:nvSpPr>
        <p:spPr>
          <a:xfrm>
            <a:off x="1419225" y="2852738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5" name="Oval 23604"/>
          <p:cNvSpPr/>
          <p:nvPr/>
        </p:nvSpPr>
        <p:spPr>
          <a:xfrm>
            <a:off x="1600200" y="3865563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6" name="Oval 23605"/>
          <p:cNvSpPr/>
          <p:nvPr/>
        </p:nvSpPr>
        <p:spPr>
          <a:xfrm>
            <a:off x="2895600" y="3865563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7" name="Oval 23606"/>
          <p:cNvSpPr/>
          <p:nvPr/>
        </p:nvSpPr>
        <p:spPr>
          <a:xfrm>
            <a:off x="1600200" y="4322763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8" name="Oval 23607"/>
          <p:cNvSpPr/>
          <p:nvPr/>
        </p:nvSpPr>
        <p:spPr>
          <a:xfrm>
            <a:off x="1828800" y="4724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09" name="Oval 23608"/>
          <p:cNvSpPr/>
          <p:nvPr/>
        </p:nvSpPr>
        <p:spPr>
          <a:xfrm>
            <a:off x="2667000" y="5618163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613" name="Text Box 23612"/>
          <p:cNvSpPr txBox="1"/>
          <p:nvPr/>
        </p:nvSpPr>
        <p:spPr>
          <a:xfrm rot="10800000" flipV="1">
            <a:off x="1057275" y="2819400"/>
            <a:ext cx="33623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Civic Education</a:t>
            </a:r>
            <a:endParaRPr sz="3200" b="1">
              <a:solidFill>
                <a:srgbClr val="FF0066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614" name="Text Box 23613"/>
          <p:cNvSpPr txBox="1"/>
          <p:nvPr/>
        </p:nvSpPr>
        <p:spPr>
          <a:xfrm rot="10800000" flipV="1">
            <a:off x="4721225" y="2773363"/>
            <a:ext cx="4195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Môn</a:t>
            </a: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Giáo</a:t>
            </a: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dục</a:t>
            </a: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công</a:t>
            </a: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dân</a:t>
            </a:r>
            <a:endParaRPr sz="3200" b="1">
              <a:solidFill>
                <a:srgbClr val="FF0066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615" name="Text Box 23614"/>
          <p:cNvSpPr txBox="1"/>
          <p:nvPr/>
        </p:nvSpPr>
        <p:spPr>
          <a:xfrm rot="10800000" flipV="1">
            <a:off x="1066800" y="5029200"/>
            <a:ext cx="358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School assemble</a:t>
            </a:r>
            <a:endParaRPr sz="3200" b="1">
              <a:solidFill>
                <a:srgbClr val="FF0066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616" name="Text Box 23615"/>
          <p:cNvSpPr txBox="1"/>
          <p:nvPr/>
        </p:nvSpPr>
        <p:spPr>
          <a:xfrm rot="10800000" flipV="1">
            <a:off x="4722813" y="4987925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Chào</a:t>
            </a:r>
            <a:r>
              <a:rPr sz="3200" b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 </a:t>
            </a:r>
            <a:r>
              <a:rPr sz="3200" b="1" err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cờ</a:t>
            </a:r>
            <a:endParaRPr sz="3200" b="1">
              <a:solidFill>
                <a:srgbClr val="FF0066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23617" name="Oval 23616"/>
          <p:cNvSpPr/>
          <p:nvPr/>
        </p:nvSpPr>
        <p:spPr>
          <a:xfrm>
            <a:off x="2971800" y="51054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618" name="Oval 23617"/>
          <p:cNvSpPr/>
          <p:nvPr/>
        </p:nvSpPr>
        <p:spPr>
          <a:xfrm>
            <a:off x="2895600" y="28956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ech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ech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o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o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mis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mis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v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v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dc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e ar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e ar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lective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lective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ci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ci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sse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sse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ass m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ass m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70" grpId="0"/>
      <p:bldP spid="23571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  <p:bldP spid="23613" grpId="0"/>
      <p:bldP spid="23614" grpId="0"/>
      <p:bldP spid="23615" grpId="0"/>
      <p:bldP spid="23616" grpId="0"/>
      <p:bldP spid="23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Text Box 16387"/>
          <p:cNvSpPr txBox="1"/>
          <p:nvPr/>
        </p:nvSpPr>
        <p:spPr>
          <a:xfrm rot="10800000" flipV="1">
            <a:off x="301625" y="2100263"/>
            <a:ext cx="8843963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Hoa</a:t>
            </a:r>
            <a:r>
              <a:rPr sz="20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When do you have English?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Thu: 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I have English classes on Wednesday and Thursday.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Hoa</a:t>
            </a:r>
            <a:r>
              <a:rPr sz="20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What time do they start?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Thu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:  My first English class is on Wednesday at 8.40. On 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       Thursday I have English at 9.40.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Hoa</a:t>
            </a:r>
            <a:r>
              <a:rPr sz="20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What other classes do you have on Thursday?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Thu: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I have Math, Geography, Physical Education and Music.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Hoa</a:t>
            </a:r>
            <a:r>
              <a:rPr sz="20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What’s your favorite subject, Thu?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Thu: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I  like History. It ‘s an interesting and important subject.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Hoa</a:t>
            </a:r>
            <a:r>
              <a:rPr sz="20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Yes, I like it, too.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</a:rPr>
              <a:t>Thu: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What’s your favorite subject?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sz="2000" b="1" i="1" err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Hoa</a:t>
            </a:r>
            <a:r>
              <a:rPr sz="20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</a:rPr>
              <a:t>:</a:t>
            </a: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  Oh, Math. It’s difficult, but fun.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6389" name="Text Box 16388"/>
          <p:cNvSpPr txBox="1"/>
          <p:nvPr/>
        </p:nvSpPr>
        <p:spPr>
          <a:xfrm rot="10800000" flipV="1">
            <a:off x="304800" y="1219200"/>
            <a:ext cx="36607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5.Listen and read. </a:t>
            </a:r>
            <a:endParaRPr sz="24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pic>
        <p:nvPicPr>
          <p:cNvPr id="16390" name="5 listen and read">
            <a:hlinkClick r:id="" action="ppaction://media"/>
          </p:cNvPr>
          <p:cNvPicPr>
            <a:picLocks noRot="1" noChangeAspect="1"/>
          </p:cNvPicPr>
          <p:nvPr>
            <a:wavAudioFile r:embed="rId1" name="5 listen and read"/>
          </p:nvPr>
        </p:nvPicPr>
        <p:blipFill>
          <a:blip r:embed="rId2"/>
          <a:stretch>
            <a:fillRect/>
          </a:stretch>
        </p:blipFill>
        <p:spPr>
          <a:xfrm>
            <a:off x="8458200" y="2057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s 16390" descr="Blue tissue paper"/>
          <p:cNvSpPr/>
          <p:nvPr/>
        </p:nvSpPr>
        <p:spPr>
          <a:xfrm>
            <a:off x="38100" y="0"/>
            <a:ext cx="8991600" cy="685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800" b="1"/>
              <a:t>Unit 4: A4- A5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668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  <p:bldLst>
      <p:bldP spid="16388" grpId="1"/>
      <p:bldP spid="16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4" name="Picture 4" descr="k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s 18433"/>
          <p:cNvSpPr/>
          <p:nvPr/>
        </p:nvSpPr>
        <p:spPr>
          <a:xfrm>
            <a:off x="2209800" y="1371600"/>
            <a:ext cx="6553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lnSpc>
                <a:spcPct val="50000"/>
              </a:lnSpc>
              <a:buNone/>
            </a:pPr>
            <a:r>
              <a:rPr b="1" i="1" u="sng">
                <a:solidFill>
                  <a:srgbClr val="FF0000"/>
                </a:solidFill>
                <a:latin typeface="Arial Narrow" pitchFamily="34" charset="0"/>
              </a:rPr>
              <a:t>MODEL SENTENCE</a:t>
            </a:r>
            <a:endParaRPr b="1" i="1" u="sng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436" name="Text Box 18435"/>
          <p:cNvSpPr txBox="1"/>
          <p:nvPr/>
        </p:nvSpPr>
        <p:spPr>
          <a:xfrm>
            <a:off x="1828800" y="2057400"/>
            <a:ext cx="60960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chemeClr val="folHlink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What’s your favorite subject?</a:t>
            </a:r>
            <a:endParaRPr sz="3200" b="1" i="1">
              <a:solidFill>
                <a:schemeClr val="fol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8437" name="Text Box 18436"/>
          <p:cNvSpPr txBox="1"/>
          <p:nvPr/>
        </p:nvSpPr>
        <p:spPr>
          <a:xfrm>
            <a:off x="2895600" y="2667000"/>
            <a:ext cx="24384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</a:rPr>
              <a:t>……</a:t>
            </a:r>
            <a:endParaRPr sz="3200" b="1" i="1" u="sng">
              <a:solidFill>
                <a:schemeClr val="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8438" name="Text Box 18437"/>
          <p:cNvSpPr txBox="1"/>
          <p:nvPr/>
        </p:nvSpPr>
        <p:spPr>
          <a:xfrm>
            <a:off x="2819400" y="3251200"/>
            <a:ext cx="60960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My favorite subject is </a:t>
            </a: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</a:rPr>
              <a:t>………</a:t>
            </a: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b="1" i="1" u="sng">
              <a:solidFill>
                <a:schemeClr val="hlink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8439" name="Text Box 18438"/>
          <p:cNvSpPr txBox="1"/>
          <p:nvPr/>
        </p:nvSpPr>
        <p:spPr>
          <a:xfrm>
            <a:off x="2133600" y="3251200"/>
            <a:ext cx="10668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Or:</a:t>
            </a:r>
            <a:endParaRPr sz="3200" b="1" i="1" u="sng">
              <a:solidFill>
                <a:srgbClr val="FF0066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8440" name="Straight Connector 18439"/>
          <p:cNvSpPr/>
          <p:nvPr/>
        </p:nvSpPr>
        <p:spPr>
          <a:xfrm>
            <a:off x="2133600" y="2971800"/>
            <a:ext cx="6096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41" name="Text Box 18440"/>
          <p:cNvSpPr txBox="1"/>
          <p:nvPr/>
        </p:nvSpPr>
        <p:spPr>
          <a:xfrm>
            <a:off x="1828800" y="3962400"/>
            <a:ext cx="10668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rgbClr val="FF0066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Ex:</a:t>
            </a:r>
            <a:endParaRPr sz="3200" b="1" i="1" u="sng">
              <a:solidFill>
                <a:srgbClr val="FF0066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8442" name="Text Box 18441"/>
          <p:cNvSpPr txBox="1"/>
          <p:nvPr/>
        </p:nvSpPr>
        <p:spPr>
          <a:xfrm>
            <a:off x="2743200" y="4038600"/>
            <a:ext cx="24384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sz="3200" b="1" i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sz="3200" b="1" i="1" u="sng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8443" name="Text Box 18442"/>
          <p:cNvSpPr txBox="1"/>
          <p:nvPr/>
        </p:nvSpPr>
        <p:spPr>
          <a:xfrm>
            <a:off x="2667000" y="4622800"/>
            <a:ext cx="6096000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3200" b="1" i="1">
                <a:solidFill>
                  <a:schemeClr val="hlink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My favorite subject is </a:t>
            </a:r>
            <a:r>
              <a:rPr sz="3200" b="1" i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  <a:cs typeface="Arial" panose="020B0604020202020204" pitchFamily="34" charset="0"/>
              </a:rPr>
              <a:t>Math</a:t>
            </a:r>
            <a:endParaRPr sz="3200" b="1" i="1" u="sng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1" grpId="0"/>
      <p:bldP spid="18442" grpId="0"/>
      <p:bldP spid="18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Text Box 17412"/>
          <p:cNvSpPr txBox="1"/>
          <p:nvPr/>
        </p:nvSpPr>
        <p:spPr>
          <a:xfrm>
            <a:off x="0" y="0"/>
            <a:ext cx="9448800" cy="90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5000"/>
              </a:lnSpc>
            </a:pPr>
            <a:r>
              <a:rPr sz="2800" b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Write your schedule in your exercise book.</a:t>
            </a:r>
            <a:endParaRPr sz="28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sz="2800" b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Then ask and answer questions about schedule with a partner</a:t>
            </a:r>
            <a:endParaRPr sz="28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7538" name="Content Placeholder 17537"/>
          <p:cNvGraphicFramePr/>
          <p:nvPr>
            <p:ph/>
          </p:nvPr>
        </p:nvGraphicFramePr>
        <p:xfrm>
          <a:off x="76200" y="990600"/>
          <a:ext cx="8686800" cy="36576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11188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08012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7"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fol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39" name="Rectangles 17538"/>
          <p:cNvSpPr/>
          <p:nvPr/>
        </p:nvSpPr>
        <p:spPr>
          <a:xfrm>
            <a:off x="7315200" y="1066800"/>
            <a:ext cx="1524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5000"/>
              </a:lnSpc>
              <a:buNone/>
            </a:pPr>
            <a:r>
              <a:rPr sz="2000" b="1">
                <a:solidFill>
                  <a:schemeClr val="folHlink"/>
                </a:solidFill>
                <a:latin typeface="Arial Narrow" pitchFamily="34" charset="0"/>
              </a:rPr>
              <a:t>SATURDAY</a:t>
            </a:r>
            <a:endParaRPr sz="2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540" name="Rectangles 17539"/>
          <p:cNvSpPr/>
          <p:nvPr/>
        </p:nvSpPr>
        <p:spPr>
          <a:xfrm>
            <a:off x="5867400" y="1066800"/>
            <a:ext cx="1524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5000"/>
              </a:lnSpc>
              <a:buNone/>
            </a:pPr>
            <a:r>
              <a:rPr sz="2000" b="1">
                <a:solidFill>
                  <a:schemeClr val="folHlink"/>
                </a:solidFill>
                <a:latin typeface="Arial Narrow" pitchFamily="34" charset="0"/>
              </a:rPr>
              <a:t>FRIDAY</a:t>
            </a:r>
            <a:endParaRPr sz="2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541" name="Rectangles 17540"/>
          <p:cNvSpPr/>
          <p:nvPr/>
        </p:nvSpPr>
        <p:spPr>
          <a:xfrm>
            <a:off x="4343400" y="1066800"/>
            <a:ext cx="1525588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5000"/>
              </a:lnSpc>
              <a:buNone/>
            </a:pPr>
            <a:r>
              <a:rPr sz="2000" b="1">
                <a:solidFill>
                  <a:schemeClr val="folHlink"/>
                </a:solidFill>
                <a:latin typeface="Arial Narrow" pitchFamily="34" charset="0"/>
              </a:rPr>
              <a:t>THURSDAY</a:t>
            </a:r>
            <a:endParaRPr sz="2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542" name="Rectangles 17541"/>
          <p:cNvSpPr/>
          <p:nvPr/>
        </p:nvSpPr>
        <p:spPr>
          <a:xfrm>
            <a:off x="2819400" y="1066800"/>
            <a:ext cx="17526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5000"/>
              </a:lnSpc>
              <a:buNone/>
            </a:pPr>
            <a:r>
              <a:rPr sz="2000" b="1">
                <a:solidFill>
                  <a:schemeClr val="folHlink"/>
                </a:solidFill>
                <a:latin typeface="Arial Narrow" pitchFamily="34" charset="0"/>
              </a:rPr>
              <a:t>WEDNESDAY</a:t>
            </a:r>
            <a:endParaRPr sz="2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543" name="Rectangles 17542"/>
          <p:cNvSpPr/>
          <p:nvPr/>
        </p:nvSpPr>
        <p:spPr>
          <a:xfrm>
            <a:off x="1447800" y="1066800"/>
            <a:ext cx="1525588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5000"/>
              </a:lnSpc>
              <a:buNone/>
            </a:pPr>
            <a:r>
              <a:rPr sz="2000" b="1">
                <a:solidFill>
                  <a:schemeClr val="folHlink"/>
                </a:solidFill>
                <a:latin typeface="Arial Narrow" pitchFamily="34" charset="0"/>
              </a:rPr>
              <a:t>TUESDAY</a:t>
            </a:r>
            <a:endParaRPr sz="2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544" name="Rectangles 17543"/>
          <p:cNvSpPr/>
          <p:nvPr/>
        </p:nvSpPr>
        <p:spPr>
          <a:xfrm>
            <a:off x="0" y="1066800"/>
            <a:ext cx="1522413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35000"/>
              </a:lnSpc>
              <a:buNone/>
            </a:pPr>
            <a:r>
              <a:rPr sz="2000" b="1">
                <a:solidFill>
                  <a:schemeClr val="folHlink"/>
                </a:solidFill>
                <a:latin typeface="Arial Narrow" pitchFamily="34" charset="0"/>
              </a:rPr>
              <a:t>MONDAY</a:t>
            </a:r>
            <a:endParaRPr sz="2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7546" name="Rectangles 17545"/>
          <p:cNvSpPr/>
          <p:nvPr/>
        </p:nvSpPr>
        <p:spPr>
          <a:xfrm>
            <a:off x="7315200" y="4038600"/>
            <a:ext cx="1414463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sz="2000" b="1">
                <a:solidFill>
                  <a:srgbClr val="0000CC"/>
                </a:solidFill>
                <a:latin typeface="Arial Narrow" pitchFamily="34" charset="0"/>
              </a:rPr>
              <a:t>Class meeting</a:t>
            </a:r>
            <a:endParaRPr sz="2000" b="1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17552" name="Picture 17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4953000"/>
            <a:ext cx="12954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53" name="Picture 17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029200"/>
            <a:ext cx="19812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56" name="PubRRectCallout"/>
          <p:cNvSpPr>
            <a:spLocks noEditPoints="1"/>
          </p:cNvSpPr>
          <p:nvPr/>
        </p:nvSpPr>
        <p:spPr>
          <a:xfrm>
            <a:off x="381000" y="3505200"/>
            <a:ext cx="4038600" cy="1828800"/>
          </a:xfrm>
          <a:custGeom>
            <a:avLst/>
            <a:gdLst>
              <a:gd name="A1" fmla="val 3300"/>
              <a:gd name="G0" fmla="+- 0 0 0"/>
              <a:gd name="G1" fmla="+- A1 0 0"/>
              <a:gd name="txL" fmla="*/ 145 w 21600"/>
              <a:gd name="txT" fmla="*/ 145 h 21600"/>
              <a:gd name="txR" fmla="*/ 21409 w 21600"/>
              <a:gd name="txB" fmla="*/ 17106 h 21600"/>
            </a:gdLst>
            <a:ahLst/>
            <a:cxnLst>
              <a:cxn ang="17694720">
                <a:pos x="10800" y="0"/>
              </a:cxn>
              <a:cxn ang="11796480">
                <a:pos x="0" y="8638"/>
              </a:cxn>
              <a:cxn ang="5898240">
                <a:pos x="G1" y="21600"/>
              </a:cxn>
              <a:cxn ang="5898240">
                <a:pos x="10800" y="17277"/>
              </a:cxn>
              <a:cxn ang="0">
                <a:pos x="21600" y="8638"/>
              </a:cxn>
            </a:cxnLst>
            <a:rect l="txL" t="txT" r="txR" b="txB"/>
            <a:pathLst>
              <a:path w="21600" h="21600">
                <a:moveTo>
                  <a:pt x="532" y="0"/>
                </a:moveTo>
                <a:arcTo wR="532" hR="532" stAng="-5400000" swAng="-5400000"/>
                <a:lnTo>
                  <a:pt x="0" y="16745"/>
                </a:lnTo>
                <a:arcTo wR="532" hR="532" stAng="10800000" swAng="-5400000"/>
                <a:lnTo>
                  <a:pt x="2623" y="17277"/>
                </a:lnTo>
                <a:lnTo>
                  <a:pt x="3300" y="21600"/>
                </a:lnTo>
                <a:lnTo>
                  <a:pt x="6515" y="17277"/>
                </a:lnTo>
                <a:lnTo>
                  <a:pt x="21016" y="17277"/>
                </a:lnTo>
                <a:arcTo wR="584" hR="532" stAng="5400000" swAng="-5400000"/>
                <a:lnTo>
                  <a:pt x="21600" y="532"/>
                </a:lnTo>
                <a:arcTo wR="584" hR="532" stAng="0" swAng="-5400000"/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557" name="PubRRectCallout"/>
          <p:cNvSpPr>
            <a:spLocks noEditPoints="1"/>
          </p:cNvSpPr>
          <p:nvPr/>
        </p:nvSpPr>
        <p:spPr>
          <a:xfrm flipH="1">
            <a:off x="4800600" y="3429000"/>
            <a:ext cx="3886200" cy="1219200"/>
          </a:xfrm>
          <a:custGeom>
            <a:avLst/>
            <a:gdLst>
              <a:gd name="A1" fmla="val 6026"/>
              <a:gd name="G0" fmla="+- 0 0 0"/>
              <a:gd name="G1" fmla="+- A1 0 0"/>
              <a:gd name="txL" fmla="*/ 145 w 21600"/>
              <a:gd name="txT" fmla="*/ 145 h 21600"/>
              <a:gd name="txR" fmla="*/ 21409 w 21600"/>
              <a:gd name="txB" fmla="*/ 17106 h 21600"/>
            </a:gdLst>
            <a:ahLst/>
            <a:cxnLst>
              <a:cxn ang="17694720">
                <a:pos x="10800" y="0"/>
              </a:cxn>
              <a:cxn ang="11796480">
                <a:pos x="0" y="8638"/>
              </a:cxn>
              <a:cxn ang="5898240">
                <a:pos x="G1" y="21600"/>
              </a:cxn>
              <a:cxn ang="5898240">
                <a:pos x="10800" y="17277"/>
              </a:cxn>
              <a:cxn ang="0">
                <a:pos x="21600" y="8638"/>
              </a:cxn>
            </a:cxnLst>
            <a:rect l="txL" t="txT" r="txR" b="txB"/>
            <a:pathLst>
              <a:path w="21600" h="21600">
                <a:moveTo>
                  <a:pt x="532" y="0"/>
                </a:moveTo>
                <a:arcTo wR="532" hR="532" stAng="-5400000" swAng="-5400000"/>
                <a:lnTo>
                  <a:pt x="0" y="16745"/>
                </a:lnTo>
                <a:arcTo wR="532" hR="532" stAng="10800000" swAng="-5400000"/>
                <a:lnTo>
                  <a:pt x="2623" y="17277"/>
                </a:lnTo>
                <a:lnTo>
                  <a:pt x="6026" y="21600"/>
                </a:lnTo>
                <a:lnTo>
                  <a:pt x="6515" y="17277"/>
                </a:lnTo>
                <a:lnTo>
                  <a:pt x="21016" y="17277"/>
                </a:lnTo>
                <a:arcTo wR="584" hR="532" stAng="5400000" swAng="-5400000"/>
                <a:lnTo>
                  <a:pt x="21600" y="532"/>
                </a:lnTo>
                <a:arcTo wR="584" hR="532" stAng="0" swAng="-5400000"/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7558" name="Text Box 17557"/>
          <p:cNvSpPr txBox="1"/>
          <p:nvPr/>
        </p:nvSpPr>
        <p:spPr>
          <a:xfrm>
            <a:off x="609600" y="38100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90000"/>
              </a:lnSpc>
            </a:pPr>
            <a:r>
              <a:rPr sz="2000" b="1" i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When do you have English?</a:t>
            </a:r>
            <a:endParaRPr sz="20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7559" name="Text Box 17558"/>
          <p:cNvSpPr txBox="1"/>
          <p:nvPr/>
        </p:nvSpPr>
        <p:spPr>
          <a:xfrm>
            <a:off x="4953000" y="33528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I have  English classes on Wednesday and Thursday.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7560" name="Text Box 17559"/>
          <p:cNvSpPr txBox="1"/>
          <p:nvPr/>
        </p:nvSpPr>
        <p:spPr>
          <a:xfrm>
            <a:off x="685800" y="38862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sz="2000" b="1" i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What other classes do you have on Thursday?</a:t>
            </a:r>
            <a:endParaRPr sz="2000" b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7561" name="Text Box 17560"/>
          <p:cNvSpPr txBox="1"/>
          <p:nvPr/>
        </p:nvSpPr>
        <p:spPr>
          <a:xfrm>
            <a:off x="5029200" y="35814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I have Math, Geography, Physical Education and Music.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7562" name="Text Box 17561"/>
          <p:cNvSpPr txBox="1"/>
          <p:nvPr/>
        </p:nvSpPr>
        <p:spPr>
          <a:xfrm>
            <a:off x="457200" y="39624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90000"/>
              </a:lnSpc>
            </a:pPr>
            <a:r>
              <a:rPr sz="2000" b="1" i="1">
                <a:solidFill>
                  <a:srgbClr val="FF0000"/>
                </a:solidFill>
                <a:latin typeface="Arial Narrow" pitchFamily="34" charset="0"/>
                <a:ea typeface="Arial" panose="020B0604020202020204" pitchFamily="34" charset="0"/>
              </a:rPr>
              <a:t>What’s your favorite subject?</a:t>
            </a:r>
            <a:endParaRPr sz="2000" b="1" i="1">
              <a:solidFill>
                <a:srgbClr val="FF0000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  <p:sp>
        <p:nvSpPr>
          <p:cNvPr id="17563" name="Text Box 17562"/>
          <p:cNvSpPr txBox="1"/>
          <p:nvPr/>
        </p:nvSpPr>
        <p:spPr>
          <a:xfrm>
            <a:off x="5257800" y="3733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sz="2000" b="1" i="1">
                <a:solidFill>
                  <a:srgbClr val="0000CC"/>
                </a:solidFill>
                <a:latin typeface="Arial Narrow" pitchFamily="34" charset="0"/>
                <a:ea typeface="Arial" panose="020B0604020202020204" pitchFamily="34" charset="0"/>
              </a:rPr>
              <a:t>I  like History and Math</a:t>
            </a:r>
            <a:endParaRPr sz="2000" b="1" i="1">
              <a:solidFill>
                <a:srgbClr val="0000CC"/>
              </a:solidFill>
              <a:latin typeface="Arial Narrow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7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7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7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6" grpId="0"/>
      <p:bldP spid="17546" grpId="1"/>
      <p:bldP spid="17558" grpId="0"/>
      <p:bldP spid="17558" grpId="1"/>
      <p:bldP spid="17559" grpId="0"/>
      <p:bldP spid="17559" grpId="1"/>
      <p:bldP spid="17560" grpId="0"/>
      <p:bldP spid="17560" grpId="1"/>
      <p:bldP spid="17561" grpId="0"/>
      <p:bldP spid="17561" grpId="1"/>
      <p:bldP spid="17562" grpId="0"/>
      <p:bldP spid="17562" grpId="1"/>
      <p:bldP spid="17563" grpId="0"/>
      <p:bldP spid="1756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WPS Presentation</Application>
  <PresentationFormat>On-screen Show</PresentationFormat>
  <Paragraphs>182</Paragraphs>
  <Slides>11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VNI-Vari</vt:lpstr>
      <vt:lpstr>Arial Narrow</vt:lpstr>
      <vt:lpstr>Times New Roman</vt:lpstr>
      <vt:lpstr>Arial Black</vt:lpstr>
      <vt:lpstr>Verdana</vt:lpstr>
      <vt:lpstr>Impact</vt:lpstr>
      <vt:lpstr>.VnArial</vt:lpstr>
      <vt:lpstr>VNI-Thufap2</vt:lpstr>
      <vt:lpstr>Microsoft YaHei</vt:lpstr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defaultuser0</cp:lastModifiedBy>
  <cp:revision>32</cp:revision>
  <dcterms:created xsi:type="dcterms:W3CDTF">2011-09-29T00:50:23Z</dcterms:created>
  <dcterms:modified xsi:type="dcterms:W3CDTF">2021-10-14T14:13:22Z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C3995A79FA0E4DCBBAA4BBDBC2FE9A44</vt:lpwstr>
  </property>
  <property fmtid="{D5CDD505-2E9C-101B-9397-08002B2CF9AE}" pid="3" name="KSOProductBuildVer">
    <vt:lpwstr>1033-11.2.0.10323</vt:lpwstr>
  </property>
</Properties>
</file>